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92000" cy="6858000"/>
  <p:notesSz cx="6718300" cy="9855200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4">
          <p15:clr>
            <a:srgbClr val="A4A3A4"/>
          </p15:clr>
        </p15:guide>
        <p15:guide id="2" pos="21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C9B"/>
    <a:srgbClr val="ED181E"/>
    <a:srgbClr val="F0F5FD"/>
    <a:srgbClr val="E8F0F8"/>
    <a:srgbClr val="E6E6E6"/>
    <a:srgbClr val="DDDDDD"/>
    <a:srgbClr val="C0C0C0"/>
    <a:srgbClr val="B2B2B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86461" autoAdjust="0"/>
  </p:normalViewPr>
  <p:slideViewPr>
    <p:cSldViewPr snapToObjects="1">
      <p:cViewPr varScale="1">
        <p:scale>
          <a:sx n="66" d="100"/>
          <a:sy n="66" d="100"/>
        </p:scale>
        <p:origin x="48" y="20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74" d="100"/>
          <a:sy n="74" d="100"/>
        </p:scale>
        <p:origin x="-2526" y="-102"/>
      </p:cViewPr>
      <p:guideLst>
        <p:guide orient="horz" pos="3104"/>
        <p:guide pos="21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7037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244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7037" y="936244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44143B-47B5-4CE6-9450-6D7782D19F87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930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7037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613" y="739775"/>
            <a:ext cx="6569075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5774" y="4681220"/>
            <a:ext cx="4926753" cy="443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244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7037" y="936244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7BBFFF-8A69-41F7-A001-782C5E282A49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0548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www.star.admin.ch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ne Heal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70884058-ADE2-7586-4D08-27A4FDB28A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745" y="404859"/>
            <a:ext cx="1686280" cy="442800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962447"/>
            <a:ext cx="8754606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Title </a:t>
            </a:r>
            <a:r>
              <a:rPr lang="de-DE" dirty="0" err="1"/>
              <a:t>slide</a:t>
            </a:r>
            <a:br>
              <a:rPr lang="de-DE" dirty="0"/>
            </a:br>
            <a:r>
              <a:rPr lang="de-DE" dirty="0"/>
              <a:t>One Health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2">
            <a:extLst>
              <a:ext uri="{FF2B5EF4-FFF2-40B4-BE49-F238E27FC236}">
                <a16:creationId xmlns:a16="http://schemas.microsoft.com/office/drawing/2014/main" id="{CBC99E4B-8725-3EDE-27CA-0077BD2EF8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sz="800" dirty="0">
                <a:latin typeface="Arial" charset="0"/>
              </a:rPr>
              <a:t>StAR is a joint project run by the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federal offices: Federal Office of Public Health FOPH, Federal Food Safety and Veterinary Office FSVO, Federal Office for Agriculture FOAG, Federal Office for the Environment FOEN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6970FCBB-9767-06D6-E545-62D39E2D76DE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892796"/>
            <a:ext cx="6090311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0683BF-7E80-87D9-B00E-0708D413780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30351" t="84515"/>
          <a:stretch>
            <a:fillRect/>
          </a:stretch>
        </p:blipFill>
        <p:spPr>
          <a:xfrm>
            <a:off x="-1" y="0"/>
            <a:ext cx="7546797" cy="169169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126EDAC-DD11-7A08-8030-391E05B60B4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6835" t="6483" b="38902"/>
          <a:stretch>
            <a:fillRect/>
          </a:stretch>
        </p:blipFill>
        <p:spPr>
          <a:xfrm>
            <a:off x="0" y="0"/>
            <a:ext cx="1643998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1BA56BA-8AD9-791E-B986-7BB8422440C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33669" r="81503" b="23355"/>
          <a:stretch>
            <a:fillRect/>
          </a:stretch>
        </p:blipFill>
        <p:spPr>
          <a:xfrm>
            <a:off x="9818456" y="1340768"/>
            <a:ext cx="2373544" cy="55172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Hum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4134AEA-D834-A072-8459-5C0D172D30CC}"/>
              </a:ext>
            </a:extLst>
          </p:cNvPr>
          <p:cNvPicPr>
            <a:picLocks/>
          </p:cNvPicPr>
          <p:nvPr userDrawn="1"/>
        </p:nvPicPr>
        <p:blipFill>
          <a:blip r:embed="rId2"/>
          <a:srcRect r="31689" b="82394"/>
          <a:stretch>
            <a:fillRect/>
          </a:stretch>
        </p:blipFill>
        <p:spPr>
          <a:xfrm>
            <a:off x="3420000" y="4597199"/>
            <a:ext cx="8772000" cy="226080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415A25B-5B2C-3B09-BDEC-719845FD25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8093" r="79988" b="28023"/>
          <a:stretch>
            <a:fillRect/>
          </a:stretch>
        </p:blipFill>
        <p:spPr>
          <a:xfrm>
            <a:off x="9645036" y="0"/>
            <a:ext cx="2546964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779D2BA-67F8-BE8D-0B53-0EDAF6B324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4" r="42468"/>
          <a:stretch>
            <a:fillRect/>
          </a:stretch>
        </p:blipFill>
        <p:spPr>
          <a:xfrm rot="16200000">
            <a:off x="1519200" y="-1525791"/>
            <a:ext cx="5204662" cy="8256241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364887"/>
            <a:ext cx="6091200" cy="1800200"/>
          </a:xfrm>
        </p:spPr>
        <p:txBody>
          <a:bodyPr/>
          <a:lstStyle>
            <a:lvl1pPr>
              <a:defRPr sz="44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de-DE" dirty="0"/>
              <a:t>Title </a:t>
            </a:r>
            <a:r>
              <a:rPr lang="de-DE" dirty="0" err="1"/>
              <a:t>slide</a:t>
            </a:r>
            <a:br>
              <a:rPr lang="de-DE" dirty="0"/>
            </a:br>
            <a:r>
              <a:rPr lang="de-DE" dirty="0"/>
              <a:t>Human</a:t>
            </a:r>
            <a:endParaRPr lang="en-GB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6928" y="3165087"/>
            <a:ext cx="6091200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F226C03-C05E-4D1D-AA16-938BE35267A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745" y="404859"/>
            <a:ext cx="1686280" cy="442800"/>
          </a:xfrm>
          <a:prstGeom prst="rect">
            <a:avLst/>
          </a:prstGeom>
        </p:spPr>
      </p:pic>
      <p:sp>
        <p:nvSpPr>
          <p:cNvPr id="3" name="Text Box 32">
            <a:extLst>
              <a:ext uri="{FF2B5EF4-FFF2-40B4-BE49-F238E27FC236}">
                <a16:creationId xmlns:a16="http://schemas.microsoft.com/office/drawing/2014/main" id="{B00F1A4F-1306-2276-8709-588E9CBE26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sz="800" dirty="0">
                <a:latin typeface="Arial" charset="0"/>
              </a:rPr>
              <a:t>StAR is a joint project run by the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federal offices: Federal Office of Public Health FOPH, Federal Food Safety and Veterinary Office FSVO, Federal Office for Agriculture FOAG, Federal Office for the Environment FOEN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60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nimal/Agricul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9F3155A-98CD-B3DA-3FB3-B9705B244C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2" r="42680"/>
          <a:stretch>
            <a:fillRect/>
          </a:stretch>
        </p:blipFill>
        <p:spPr>
          <a:xfrm rot="16200000">
            <a:off x="1432800" y="-1440000"/>
            <a:ext cx="5185624" cy="806562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49BE6D6-EBB8-4198-A325-38E14E3471AB}"/>
              </a:ext>
            </a:extLst>
          </p:cNvPr>
          <p:cNvPicPr>
            <a:picLocks/>
          </p:cNvPicPr>
          <p:nvPr userDrawn="1"/>
        </p:nvPicPr>
        <p:blipFill>
          <a:blip r:embed="rId3"/>
          <a:srcRect r="32156" b="83766"/>
          <a:stretch>
            <a:fillRect/>
          </a:stretch>
        </p:blipFill>
        <p:spPr>
          <a:xfrm>
            <a:off x="3479936" y="4773376"/>
            <a:ext cx="8712064" cy="208462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B1A237A-F977-753D-45F3-BD048452DC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32588" r="79989" b="28023"/>
          <a:stretch>
            <a:fillRect/>
          </a:stretch>
        </p:blipFill>
        <p:spPr>
          <a:xfrm>
            <a:off x="9645036" y="1844824"/>
            <a:ext cx="2546964" cy="5013176"/>
          </a:xfrm>
          <a:prstGeom prst="rect">
            <a:avLst/>
          </a:prstGeom>
        </p:spPr>
      </p:pic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165087"/>
            <a:ext cx="6090311" cy="1055688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>
                <a:solidFill>
                  <a:schemeClr val="bg2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  <a:p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662362F-9399-3180-D2C2-7E40BE1704AD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364887"/>
            <a:ext cx="6091200" cy="1800200"/>
          </a:xfrm>
        </p:spPr>
        <p:txBody>
          <a:bodyPr/>
          <a:lstStyle>
            <a:lvl1pPr>
              <a:defRPr sz="44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de-DE" dirty="0"/>
              <a:t>Title </a:t>
            </a:r>
            <a:r>
              <a:rPr lang="de-DE" dirty="0" err="1"/>
              <a:t>slide</a:t>
            </a:r>
            <a:r>
              <a:rPr lang="de-DE" dirty="0"/>
              <a:t> Animal/</a:t>
            </a:r>
            <a:r>
              <a:rPr lang="de-DE" dirty="0" err="1"/>
              <a:t>Agriculture</a:t>
            </a:r>
            <a:endParaRPr lang="en-GB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1C7C101-7E7C-5477-8F01-A32BDBD5A5C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745" y="404859"/>
            <a:ext cx="1686280" cy="442800"/>
          </a:xfrm>
          <a:prstGeom prst="rect">
            <a:avLst/>
          </a:prstGeom>
        </p:spPr>
      </p:pic>
      <p:sp>
        <p:nvSpPr>
          <p:cNvPr id="3" name="Text Box 32">
            <a:extLst>
              <a:ext uri="{FF2B5EF4-FFF2-40B4-BE49-F238E27FC236}">
                <a16:creationId xmlns:a16="http://schemas.microsoft.com/office/drawing/2014/main" id="{6320F8DD-1C33-C5B2-7323-B6296F8F302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sz="800" dirty="0">
                <a:latin typeface="Arial" charset="0"/>
              </a:rPr>
              <a:t>StAR is a joint project run by the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federal offices: Federal Office of Public Health FOPH, Federal Food Safety and Veterinary Office FSVO, Federal Office for Agriculture FOAG, Federal Office for the Environment FOEN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212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Environ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D3DFCFA-6FBE-9835-C1B6-F3DBE6A3CA0E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19632" r="80632" b="26478"/>
          <a:stretch>
            <a:fillRect/>
          </a:stretch>
        </p:blipFill>
        <p:spPr>
          <a:xfrm>
            <a:off x="9727200" y="0"/>
            <a:ext cx="2464800" cy="6858000"/>
          </a:xfrm>
          <a:prstGeom prst="rect">
            <a:avLst/>
          </a:prstGeom>
        </p:spPr>
      </p:pic>
      <p:pic>
        <p:nvPicPr>
          <p:cNvPr id="6" name="Grafik 5" descr="Ein Bild, das Screenshot, Grün, Rechteck, Design enthält.&#10;&#10;KI-generierte Inhalte können fehlerhaft sein.">
            <a:extLst>
              <a:ext uri="{FF2B5EF4-FFF2-40B4-BE49-F238E27FC236}">
                <a16:creationId xmlns:a16="http://schemas.microsoft.com/office/drawing/2014/main" id="{EFF6E380-2E45-5058-DF2F-C9A9C0A2AF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0" t="41445"/>
          <a:stretch>
            <a:fillRect/>
          </a:stretch>
        </p:blipFill>
        <p:spPr>
          <a:xfrm>
            <a:off x="0" y="0"/>
            <a:ext cx="8071616" cy="537321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3451DF7-DF1B-D365-0902-58918BD0B1C9}"/>
              </a:ext>
            </a:extLst>
          </p:cNvPr>
          <p:cNvPicPr>
            <a:picLocks/>
          </p:cNvPicPr>
          <p:nvPr userDrawn="1"/>
        </p:nvPicPr>
        <p:blipFill>
          <a:blip r:embed="rId4"/>
          <a:srcRect r="32156" b="83766"/>
          <a:stretch>
            <a:fillRect/>
          </a:stretch>
        </p:blipFill>
        <p:spPr>
          <a:xfrm>
            <a:off x="3479936" y="4773376"/>
            <a:ext cx="8712064" cy="2084624"/>
          </a:xfrm>
          <a:prstGeom prst="rect">
            <a:avLst/>
          </a:prstGeom>
        </p:spPr>
      </p:pic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165087"/>
            <a:ext cx="6090311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39272ED-3204-2192-8740-8E4108DA150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364887"/>
            <a:ext cx="6091200" cy="1800200"/>
          </a:xfrm>
        </p:spPr>
        <p:txBody>
          <a:bodyPr/>
          <a:lstStyle>
            <a:lvl1pPr>
              <a:defRPr sz="44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de-DE" dirty="0"/>
              <a:t>Title </a:t>
            </a:r>
            <a:r>
              <a:rPr lang="de-DE" dirty="0" err="1"/>
              <a:t>slide</a:t>
            </a:r>
            <a:br>
              <a:rPr lang="de-DE" dirty="0"/>
            </a:br>
            <a:r>
              <a:rPr lang="de-DE" dirty="0"/>
              <a:t>Environment</a:t>
            </a:r>
            <a:endParaRPr lang="en-GB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08BD6B6-0CF2-6CE5-4495-0C63A1E15E6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745" y="404859"/>
            <a:ext cx="1686280" cy="442800"/>
          </a:xfrm>
          <a:prstGeom prst="rect">
            <a:avLst/>
          </a:prstGeom>
        </p:spPr>
      </p:pic>
      <p:sp>
        <p:nvSpPr>
          <p:cNvPr id="3" name="Text Box 32">
            <a:extLst>
              <a:ext uri="{FF2B5EF4-FFF2-40B4-BE49-F238E27FC236}">
                <a16:creationId xmlns:a16="http://schemas.microsoft.com/office/drawing/2014/main" id="{C96F1151-BBE6-1ACF-055A-2D26056C322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sz="800" dirty="0">
                <a:latin typeface="Arial" charset="0"/>
              </a:rPr>
              <a:t>StAR is a joint project run by the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federal offices: Federal Office of Public Health FOPH, Federal Food Safety and Veterinary Office FSVO, Federal Office for Agriculture FOAG, Federal Office for the Environment FOEN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9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mediate slide One Health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55F28755-7C71-49DB-966E-8A8BE6514A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23795" b="80635"/>
          <a:stretch>
            <a:fillRect/>
          </a:stretch>
        </p:blipFill>
        <p:spPr>
          <a:xfrm>
            <a:off x="3349842" y="4598539"/>
            <a:ext cx="8842158" cy="225946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C456BB4-B443-0404-9F11-3EDD6B6E50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4412" r="80315" b="22168"/>
          <a:stretch>
            <a:fillRect/>
          </a:stretch>
        </p:blipFill>
        <p:spPr>
          <a:xfrm>
            <a:off x="9666056" y="0"/>
            <a:ext cx="2525944" cy="6858000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8552" y="1484785"/>
            <a:ext cx="8732158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Intermediate </a:t>
            </a:r>
            <a:r>
              <a:rPr lang="de-DE" dirty="0" err="1"/>
              <a:t>slide</a:t>
            </a:r>
            <a:br>
              <a:rPr lang="de-DE" dirty="0"/>
            </a:br>
            <a:r>
              <a:rPr lang="de-DE" dirty="0"/>
              <a:t>One Health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logos</a:t>
            </a:r>
            <a:endParaRPr lang="en-GB" dirty="0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11242303" y="6086077"/>
            <a:ext cx="520013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8551" y="3415134"/>
            <a:ext cx="8717341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pic>
        <p:nvPicPr>
          <p:cNvPr id="4" name="Picture 37" descr="Logo_CMYK_pos">
            <a:extLst>
              <a:ext uri="{FF2B5EF4-FFF2-40B4-BE49-F238E27FC236}">
                <a16:creationId xmlns:a16="http://schemas.microsoft.com/office/drawing/2014/main" id="{330A3180-E8A8-08F9-959A-B5292DA218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18962FB-0EAB-F7C7-1352-D06ED380B8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85055" r="9646"/>
          <a:stretch>
            <a:fillRect/>
          </a:stretch>
        </p:blipFill>
        <p:spPr>
          <a:xfrm>
            <a:off x="2135561" y="0"/>
            <a:ext cx="10056440" cy="16770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10F6F60-B407-C91B-F06C-34D9FF58527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4859"/>
            <a:ext cx="1686280" cy="442800"/>
          </a:xfrm>
          <a:prstGeom prst="rect">
            <a:avLst/>
          </a:prstGeom>
        </p:spPr>
      </p:pic>
      <p:sp>
        <p:nvSpPr>
          <p:cNvPr id="3" name="Text Box 32">
            <a:extLst>
              <a:ext uri="{FF2B5EF4-FFF2-40B4-BE49-F238E27FC236}">
                <a16:creationId xmlns:a16="http://schemas.microsoft.com/office/drawing/2014/main" id="{12AA651A-B461-246D-2E51-8CF236F6079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sz="800" dirty="0">
                <a:latin typeface="Arial" charset="0"/>
              </a:rPr>
              <a:t>StAR is a joint project run by the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federal offices: Federal Office of Public Health FOPH, Federal Food Safety and Veterinary Office FSVO, Federal Office for Agriculture FOAG, Federal Office for the Environment FOEN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96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ermediate slide Human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F18113A-F329-B12E-C56A-0DCB79EBB8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3901" r="10022"/>
          <a:stretch>
            <a:fillRect/>
          </a:stretch>
        </p:blipFill>
        <p:spPr>
          <a:xfrm>
            <a:off x="2646000" y="-2"/>
            <a:ext cx="9546000" cy="171634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CF4EC99-96D9-0AC8-6647-6CB6675813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43034" b="68929"/>
          <a:stretch>
            <a:fillRect/>
          </a:stretch>
        </p:blipFill>
        <p:spPr>
          <a:xfrm>
            <a:off x="6233434" y="3645025"/>
            <a:ext cx="5958566" cy="321297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6F08101-FD13-7116-35B3-3D7B0D5A11D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5234" t="8594" b="36845"/>
          <a:stretch>
            <a:fillRect/>
          </a:stretch>
        </p:blipFill>
        <p:spPr>
          <a:xfrm>
            <a:off x="0" y="0"/>
            <a:ext cx="1846657" cy="6858002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962447"/>
            <a:ext cx="8754606" cy="1800200"/>
          </a:xfrm>
        </p:spPr>
        <p:txBody>
          <a:bodyPr/>
          <a:lstStyle>
            <a:lvl1pPr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dirty="0"/>
              <a:t>Intermediate </a:t>
            </a:r>
            <a:r>
              <a:rPr lang="de-DE" dirty="0" err="1"/>
              <a:t>slide</a:t>
            </a:r>
            <a:br>
              <a:rPr lang="de-DE" dirty="0"/>
            </a:br>
            <a:r>
              <a:rPr lang="de-DE" dirty="0"/>
              <a:t>Human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logos</a:t>
            </a:r>
            <a:endParaRPr lang="en-GB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892796"/>
            <a:ext cx="6090311" cy="1055688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0DD9F9DE-4977-933C-1FB4-C4FC34095CF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F3ECA5C-440F-7081-6717-4E66A43314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4859"/>
            <a:ext cx="1686280" cy="442800"/>
          </a:xfrm>
          <a:prstGeom prst="rect">
            <a:avLst/>
          </a:prstGeom>
        </p:spPr>
      </p:pic>
      <p:sp>
        <p:nvSpPr>
          <p:cNvPr id="5" name="Text Box 32">
            <a:extLst>
              <a:ext uri="{FF2B5EF4-FFF2-40B4-BE49-F238E27FC236}">
                <a16:creationId xmlns:a16="http://schemas.microsoft.com/office/drawing/2014/main" id="{088EE9BF-1F99-68AA-FDB2-EBC377A60EC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sz="800" dirty="0">
                <a:latin typeface="Arial" charset="0"/>
              </a:rPr>
              <a:t>StAR is a joint project run by the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federal offices: Federal Office of Public Health FOPH, Federal Food Safety and Veterinary Office FSVO, Federal Office for Agriculture FOAG, Federal Office for the Environment FOEN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77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mediate slide Animal/Agriculture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EA3AD9C-626C-C4C7-8A0D-562EAA6F6E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2996" b="67994"/>
          <a:stretch>
            <a:fillRect/>
          </a:stretch>
        </p:blipFill>
        <p:spPr>
          <a:xfrm>
            <a:off x="6199200" y="3452401"/>
            <a:ext cx="5992800" cy="340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24978E6-F5A5-C6E4-8DE6-2CB9C61A33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5940" t="7099" b="38287"/>
          <a:stretch>
            <a:fillRect/>
          </a:stretch>
        </p:blipFill>
        <p:spPr>
          <a:xfrm>
            <a:off x="0" y="-2"/>
            <a:ext cx="1755771" cy="685800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ECCB22A-37F6-6B34-8FF8-9B62A26312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5199" r="11468"/>
          <a:stretch>
            <a:fillRect/>
          </a:stretch>
        </p:blipFill>
        <p:spPr>
          <a:xfrm>
            <a:off x="2673607" y="-1"/>
            <a:ext cx="9518393" cy="1574961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962447"/>
            <a:ext cx="8754606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Intermediate </a:t>
            </a:r>
            <a:r>
              <a:rPr lang="de-DE" dirty="0" err="1"/>
              <a:t>slide</a:t>
            </a:r>
            <a:r>
              <a:rPr lang="de-DE" dirty="0"/>
              <a:t> Animal/</a:t>
            </a:r>
            <a:r>
              <a:rPr lang="de-DE" dirty="0" err="1"/>
              <a:t>Agriculture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logos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0AB96481-3A6D-4EC3-7D8D-C20B0E982205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892796"/>
            <a:ext cx="6090311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D6DCFBD-1CAE-5241-8A2E-F3A11F504A4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4859"/>
            <a:ext cx="1686280" cy="442800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5D7C8FC-8B6A-2A10-A203-06FC9230921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11EB5963-B48D-5937-BF44-60D3A586D2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sz="800" dirty="0">
                <a:latin typeface="Arial" charset="0"/>
              </a:rPr>
              <a:t>StAR is a joint project run by the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federal offices: Federal Office of Public Health FOPH, Federal Food Safety and Veterinary Office FSVO, Federal Office for Agriculture FOAG, Federal Office for the Environment FOEN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34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ermediate slide Enivronment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95CE2F6-A4D2-FD7B-2FB7-2F7031D451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" r="41542" b="68962"/>
          <a:stretch>
            <a:fillRect/>
          </a:stretch>
        </p:blipFill>
        <p:spPr>
          <a:xfrm>
            <a:off x="6224400" y="3652655"/>
            <a:ext cx="5967600" cy="320534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6D376CE-CE72-93AB-E12E-9F45118D13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5234" t="8594" b="36845"/>
          <a:stretch>
            <a:fillRect/>
          </a:stretch>
        </p:blipFill>
        <p:spPr>
          <a:xfrm>
            <a:off x="0" y="0"/>
            <a:ext cx="1846657" cy="68580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2A1BF66-1DB4-A128-423C-EC2BB314B4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5199" r="11468"/>
          <a:stretch>
            <a:fillRect/>
          </a:stretch>
        </p:blipFill>
        <p:spPr>
          <a:xfrm>
            <a:off x="2673607" y="-1"/>
            <a:ext cx="9518393" cy="1574961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962447"/>
            <a:ext cx="8754606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Intermediate </a:t>
            </a:r>
            <a:r>
              <a:rPr lang="de-DE" dirty="0" err="1"/>
              <a:t>slide</a:t>
            </a:r>
            <a:br>
              <a:rPr lang="de-DE" dirty="0"/>
            </a:br>
            <a:r>
              <a:rPr lang="de-DE" dirty="0" err="1"/>
              <a:t>Enivronment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logos</a:t>
            </a:r>
            <a:endParaRPr lang="en-GB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892796"/>
            <a:ext cx="6090783" cy="1055688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C79A460-0384-08C1-F7BA-340A2679D51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4859"/>
            <a:ext cx="1686280" cy="442800"/>
          </a:xfrm>
          <a:prstGeom prst="rect">
            <a:avLst/>
          </a:prstGeom>
        </p:spPr>
      </p:pic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275EC2D9-75AC-8919-D981-B48FD0DD51A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1DA9A219-E725-FCBD-8D91-5303C4BE189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sz="800" dirty="0">
                <a:latin typeface="Arial" charset="0"/>
              </a:rPr>
              <a:t>StAR is a joint project run by the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federal offices: Federal Office of Public Health FOPH, Federal Food Safety and Veterinary Office FSVO, Federal Office for Agriculture FOAG, Federal Office for the Environment FOEN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79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mediate slide One Health withou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E75EC40-8464-C6D3-30EF-034C3F1D10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23795" b="80635"/>
          <a:stretch>
            <a:fillRect/>
          </a:stretch>
        </p:blipFill>
        <p:spPr>
          <a:xfrm>
            <a:off x="3349842" y="4598539"/>
            <a:ext cx="8842158" cy="225946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067B021-FEF6-0DD6-D22F-9E52E4DA77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4412" r="80315" b="22168"/>
          <a:stretch>
            <a:fillRect/>
          </a:stretch>
        </p:blipFill>
        <p:spPr>
          <a:xfrm>
            <a:off x="9666056" y="0"/>
            <a:ext cx="2525944" cy="6858000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8552" y="1484785"/>
            <a:ext cx="8732158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Intermediate </a:t>
            </a:r>
            <a:r>
              <a:rPr lang="de-DE" dirty="0" err="1"/>
              <a:t>slide</a:t>
            </a:r>
            <a:br>
              <a:rPr lang="de-DE" dirty="0"/>
            </a:br>
            <a:r>
              <a:rPr lang="de-DE" dirty="0"/>
              <a:t>One Health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logos</a:t>
            </a:r>
            <a:endParaRPr lang="en-GB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8551" y="3415134"/>
            <a:ext cx="8717341" cy="1055688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  <a:p>
            <a:endParaRPr lang="de-DE" dirty="0"/>
          </a:p>
        </p:txBody>
      </p:sp>
      <p:sp>
        <p:nvSpPr>
          <p:cNvPr id="2" name="AutoShape 43">
            <a:extLst>
              <a:ext uri="{FF2B5EF4-FFF2-40B4-BE49-F238E27FC236}">
                <a16:creationId xmlns:a16="http://schemas.microsoft.com/office/drawing/2014/main" id="{15AF2782-765A-82BD-3D79-0D8CD47B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900" dirty="0">
                <a:latin typeface="Arial" charset="0"/>
              </a:rPr>
              <a:t>StAR is a joint project run by the FOPH, FSVO, FOAG and FOEN</a:t>
            </a:r>
            <a:endParaRPr lang="de-CH" sz="900" b="1" dirty="0">
              <a:latin typeface="Arial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79B74E3-02A9-6193-99E8-5FDCD4C67C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5055" r="9646"/>
          <a:stretch>
            <a:fillRect/>
          </a:stretch>
        </p:blipFill>
        <p:spPr>
          <a:xfrm>
            <a:off x="2135561" y="0"/>
            <a:ext cx="10056440" cy="1677028"/>
          </a:xfrm>
          <a:prstGeom prst="rect">
            <a:avLst/>
          </a:prstGeom>
        </p:spPr>
      </p:pic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46E3E05B-98B3-5200-71D6-9DB8F64FB2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2303" y="6086077"/>
            <a:ext cx="520013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5820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mediate slide Human withou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4A1D6FB-EA57-6BF5-4E98-FDE1839A4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3034" b="68929"/>
          <a:stretch>
            <a:fillRect/>
          </a:stretch>
        </p:blipFill>
        <p:spPr>
          <a:xfrm>
            <a:off x="6233434" y="3645025"/>
            <a:ext cx="5958566" cy="321297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C50E507-A25B-855B-12C7-3E39394BFB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5234" t="8594" b="36845"/>
          <a:stretch>
            <a:fillRect/>
          </a:stretch>
        </p:blipFill>
        <p:spPr>
          <a:xfrm>
            <a:off x="0" y="-3"/>
            <a:ext cx="1846657" cy="685800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19F4AD5-8366-BBBE-1CFE-2A3AA60E3A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3901" r="10022"/>
          <a:stretch>
            <a:fillRect/>
          </a:stretch>
        </p:blipFill>
        <p:spPr>
          <a:xfrm>
            <a:off x="2646000" y="-2"/>
            <a:ext cx="9546000" cy="1716343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9200" y="1484785"/>
            <a:ext cx="8769424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Intermediate </a:t>
            </a:r>
            <a:r>
              <a:rPr lang="de-DE" dirty="0" err="1"/>
              <a:t>slide</a:t>
            </a:r>
            <a:br>
              <a:rPr lang="de-DE" dirty="0"/>
            </a:br>
            <a:r>
              <a:rPr lang="de-DE" dirty="0"/>
              <a:t>Human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logos</a:t>
            </a:r>
            <a:endParaRPr lang="en-GB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9200" y="3415133"/>
            <a:ext cx="6177136" cy="2339485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sp>
        <p:nvSpPr>
          <p:cNvPr id="3" name="AutoShape 43">
            <a:extLst>
              <a:ext uri="{FF2B5EF4-FFF2-40B4-BE49-F238E27FC236}">
                <a16:creationId xmlns:a16="http://schemas.microsoft.com/office/drawing/2014/main" id="{402A6563-E8CA-D403-D390-5CFE83FD5F2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900" dirty="0">
                <a:latin typeface="Arial" charset="0"/>
              </a:rPr>
              <a:t>StAR is a joint project run by the FOPH, FSVO, FOAG and FOEN</a:t>
            </a:r>
            <a:endParaRPr lang="de-CH" sz="900" b="1" dirty="0">
              <a:latin typeface="Arial" charset="0"/>
            </a:endParaRPr>
          </a:p>
        </p:txBody>
      </p:sp>
      <p:sp>
        <p:nvSpPr>
          <p:cNvPr id="4" name="Foliennummernplatzhalter 4">
            <a:extLst>
              <a:ext uri="{FF2B5EF4-FFF2-40B4-BE49-F238E27FC236}">
                <a16:creationId xmlns:a16="http://schemas.microsoft.com/office/drawing/2014/main" id="{28061926-5C39-4A77-1C7C-CBB7F8AF28E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08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mediate slide Animal/Agriculture withou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BE633CB-81D3-D480-519B-74E86BC81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2996" b="67994"/>
          <a:stretch>
            <a:fillRect/>
          </a:stretch>
        </p:blipFill>
        <p:spPr>
          <a:xfrm>
            <a:off x="6199200" y="3452401"/>
            <a:ext cx="5992800" cy="34056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AA12DA9-BE8E-204B-1143-41C145AB76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5199" r="11468"/>
          <a:stretch>
            <a:fillRect/>
          </a:stretch>
        </p:blipFill>
        <p:spPr>
          <a:xfrm>
            <a:off x="2673607" y="-1"/>
            <a:ext cx="9518393" cy="157496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3039315-3435-1A69-CDCF-CB6189B1B39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5940" t="7099" b="38286"/>
          <a:stretch>
            <a:fillRect/>
          </a:stretch>
        </p:blipFill>
        <p:spPr>
          <a:xfrm>
            <a:off x="0" y="0"/>
            <a:ext cx="1755771" cy="6858000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9200" y="1484785"/>
            <a:ext cx="8747710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Intermediate </a:t>
            </a:r>
            <a:r>
              <a:rPr lang="de-DE" dirty="0" err="1"/>
              <a:t>slide</a:t>
            </a:r>
            <a:r>
              <a:rPr lang="de-DE" dirty="0"/>
              <a:t> Animal/</a:t>
            </a:r>
            <a:r>
              <a:rPr lang="de-DE" dirty="0" err="1"/>
              <a:t>Agriculture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logos</a:t>
            </a:r>
            <a:endParaRPr lang="en-GB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1BA3F59-5595-113D-40D7-64B33B021E98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9200" y="3415133"/>
            <a:ext cx="6177136" cy="2339485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sp>
        <p:nvSpPr>
          <p:cNvPr id="2" name="AutoShape 43">
            <a:extLst>
              <a:ext uri="{FF2B5EF4-FFF2-40B4-BE49-F238E27FC236}">
                <a16:creationId xmlns:a16="http://schemas.microsoft.com/office/drawing/2014/main" id="{7690A5A4-E648-AEF3-5489-AC651B2648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900" dirty="0">
                <a:latin typeface="Arial" charset="0"/>
              </a:rPr>
              <a:t>StAR is a joint project run by the FOPH, FSVO, FOAG and FOEN</a:t>
            </a:r>
            <a:endParaRPr lang="de-CH" sz="900" b="1" dirty="0">
              <a:latin typeface="Arial" charset="0"/>
            </a:endParaRP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BC7BAAE7-BEFD-B844-8C55-32F44EAF5FE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084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mediate slide Environment withou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D85E72F-ADB4-6B61-8AA9-07DE27D065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" r="41542" b="68962"/>
          <a:stretch>
            <a:fillRect/>
          </a:stretch>
        </p:blipFill>
        <p:spPr>
          <a:xfrm>
            <a:off x="6224400" y="3652655"/>
            <a:ext cx="5967600" cy="320534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C3B3CDC-5D99-F841-E371-24C41CDCE9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5199" r="11467"/>
          <a:stretch>
            <a:fillRect/>
          </a:stretch>
        </p:blipFill>
        <p:spPr>
          <a:xfrm>
            <a:off x="2673607" y="-1"/>
            <a:ext cx="9518393" cy="157496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713E77F-2F44-76F4-66D1-790B3343E5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5234" t="8594" b="36845"/>
          <a:stretch>
            <a:fillRect/>
          </a:stretch>
        </p:blipFill>
        <p:spPr>
          <a:xfrm>
            <a:off x="0" y="-1"/>
            <a:ext cx="1846657" cy="6858001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9200" y="1484785"/>
            <a:ext cx="8747710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Intermediate </a:t>
            </a:r>
            <a:r>
              <a:rPr lang="de-DE" dirty="0" err="1"/>
              <a:t>slide</a:t>
            </a:r>
            <a:br>
              <a:rPr lang="de-DE" dirty="0"/>
            </a:br>
            <a:r>
              <a:rPr lang="de-DE" dirty="0"/>
              <a:t>Environment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logos</a:t>
            </a:r>
            <a:endParaRPr lang="en-GB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ECB5ED8-24A4-6FE1-2A44-18BE7401E9B2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9200" y="3415133"/>
            <a:ext cx="6191953" cy="2339485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Subtitle</a:t>
            </a:r>
            <a:endParaRPr lang="en-GB" dirty="0"/>
          </a:p>
        </p:txBody>
      </p:sp>
      <p:sp>
        <p:nvSpPr>
          <p:cNvPr id="6" name="AutoShape 43">
            <a:extLst>
              <a:ext uri="{FF2B5EF4-FFF2-40B4-BE49-F238E27FC236}">
                <a16:creationId xmlns:a16="http://schemas.microsoft.com/office/drawing/2014/main" id="{46521162-96ED-ABF5-49D3-577B51B688A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900" dirty="0">
                <a:latin typeface="Arial" charset="0"/>
              </a:rPr>
              <a:t>StAR is a joint project run by the FOPH, FSVO, FOAG and FOEN</a:t>
            </a:r>
            <a:endParaRPr lang="de-CH" sz="900" b="1" dirty="0">
              <a:latin typeface="Arial" charset="0"/>
            </a:endParaRP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9C758059-D476-D0CC-4E99-654AF73E63F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517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3000" y="980728"/>
            <a:ext cx="9948333" cy="98901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Title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3000" y="2106265"/>
            <a:ext cx="9948335" cy="3626991"/>
          </a:xfrm>
        </p:spPr>
        <p:txBody>
          <a:bodyPr/>
          <a:lstStyle>
            <a:lvl1pPr>
              <a:lnSpc>
                <a:spcPct val="150000"/>
              </a:lnSpc>
              <a:defRPr sz="20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/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4EEC2A-F393-ECBB-4225-BB55A54E23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745" y="404859"/>
            <a:ext cx="1686280" cy="442800"/>
          </a:xfrm>
          <a:prstGeom prst="rect">
            <a:avLst/>
          </a:prstGeom>
        </p:spPr>
      </p:pic>
      <p:sp>
        <p:nvSpPr>
          <p:cNvPr id="4" name="Foliennummernplatzhalter 4">
            <a:extLst>
              <a:ext uri="{FF2B5EF4-FFF2-40B4-BE49-F238E27FC236}">
                <a16:creationId xmlns:a16="http://schemas.microsoft.com/office/drawing/2014/main" id="{1F972072-EC66-82B0-FF08-91AFF4C491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2303" y="6086077"/>
            <a:ext cx="520013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067" name="AutoShape 43"/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900" dirty="0">
                <a:latin typeface="Arial" charset="0"/>
              </a:rPr>
              <a:t>StAR is a joint project run by the FOPH, FSVO, FOAG and FOEN</a:t>
            </a:r>
            <a:endParaRPr lang="de-CH" sz="900" b="1" dirty="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3000" y="980728"/>
            <a:ext cx="9948333" cy="98901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Title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3000" y="2106265"/>
            <a:ext cx="9948335" cy="3626991"/>
          </a:xfrm>
        </p:spPr>
        <p:txBody>
          <a:bodyPr/>
          <a:lstStyle>
            <a:lvl1pPr>
              <a:lnSpc>
                <a:spcPct val="150000"/>
              </a:lnSpc>
              <a:defRPr sz="20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/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4EEC2A-F393-ECBB-4225-BB55A54E23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745" y="404859"/>
            <a:ext cx="1686280" cy="442800"/>
          </a:xfrm>
          <a:prstGeom prst="rect">
            <a:avLst/>
          </a:prstGeom>
        </p:spPr>
      </p:pic>
      <p:sp>
        <p:nvSpPr>
          <p:cNvPr id="4" name="Foliennummernplatzhalter 4">
            <a:extLst>
              <a:ext uri="{FF2B5EF4-FFF2-40B4-BE49-F238E27FC236}">
                <a16:creationId xmlns:a16="http://schemas.microsoft.com/office/drawing/2014/main" id="{1F972072-EC66-82B0-FF08-91AFF4C491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2303" y="6086077"/>
            <a:ext cx="520013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58420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0A3AAE7-4641-EA08-52F2-63AE10C4C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1" y="980728"/>
            <a:ext cx="9948333" cy="98901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Title</a:t>
            </a:r>
            <a:endParaRPr lang="de-CH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1E24FC6A-17BA-E778-8E83-C4F511B5C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1" y="2106265"/>
            <a:ext cx="4864100" cy="4050408"/>
          </a:xfrm>
        </p:spPr>
        <p:txBody>
          <a:bodyPr/>
          <a:lstStyle>
            <a:lvl1pPr>
              <a:lnSpc>
                <a:spcPct val="150000"/>
              </a:lnSpc>
              <a:defRPr sz="20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/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D0C84A10-DD20-0E16-92C9-CCFD31995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0302" y="2106265"/>
            <a:ext cx="4881033" cy="4050408"/>
          </a:xfrm>
        </p:spPr>
        <p:txBody>
          <a:bodyPr/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26E19CA-48C3-063E-A02F-E56D3849B7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745" y="404859"/>
            <a:ext cx="1686280" cy="442800"/>
          </a:xfrm>
          <a:prstGeom prst="rect">
            <a:avLst/>
          </a:prstGeom>
        </p:spPr>
      </p:pic>
      <p:sp>
        <p:nvSpPr>
          <p:cNvPr id="2" name="Foliennummernplatzhalter 4">
            <a:extLst>
              <a:ext uri="{FF2B5EF4-FFF2-40B4-BE49-F238E27FC236}">
                <a16:creationId xmlns:a16="http://schemas.microsoft.com/office/drawing/2014/main" id="{3DE7E81B-8C75-ED15-0C79-19A7F44928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2303" y="6086077"/>
            <a:ext cx="520013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4" name="AutoShape 43">
            <a:extLst>
              <a:ext uri="{FF2B5EF4-FFF2-40B4-BE49-F238E27FC236}">
                <a16:creationId xmlns:a16="http://schemas.microsoft.com/office/drawing/2014/main" id="{770C17B3-AABD-6610-1587-FB49E544E68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900" dirty="0">
                <a:latin typeface="Arial" charset="0"/>
              </a:rPr>
              <a:t>StAR is a joint project run by the FOPH, FSVO, FOAG and FOEN</a:t>
            </a:r>
            <a:endParaRPr lang="de-CH" sz="900" b="1" dirty="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EB2BF4D3-0044-E758-ADDE-338EA38DE2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4859"/>
            <a:ext cx="1686280" cy="442800"/>
          </a:xfrm>
          <a:prstGeom prst="rect">
            <a:avLst/>
          </a:prstGeom>
        </p:spPr>
      </p:pic>
      <p:pic>
        <p:nvPicPr>
          <p:cNvPr id="7" name="Picture 37" descr="Logo_CMYK_pos">
            <a:extLst>
              <a:ext uri="{FF2B5EF4-FFF2-40B4-BE49-F238E27FC236}">
                <a16:creationId xmlns:a16="http://schemas.microsoft.com/office/drawing/2014/main" id="{B3F5B291-027D-CD8D-B9BB-CAAB85705A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EA68BC2-9A00-9AED-549B-4B52203BAC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46227" b="77925"/>
          <a:stretch>
            <a:fillRect/>
          </a:stretch>
        </p:blipFill>
        <p:spPr>
          <a:xfrm>
            <a:off x="6222098" y="4434244"/>
            <a:ext cx="5969904" cy="242375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5C60D4D-F5B9-0B9F-EDB3-8C855453E5C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76689" r="55316"/>
          <a:stretch>
            <a:fillRect/>
          </a:stretch>
        </p:blipFill>
        <p:spPr>
          <a:xfrm>
            <a:off x="7786159" y="-1"/>
            <a:ext cx="4405842" cy="232468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A592B35-C1A7-E3AB-1EED-B90DCE78BC2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82612" t="10493" b="34114"/>
          <a:stretch>
            <a:fillRect/>
          </a:stretch>
        </p:blipFill>
        <p:spPr>
          <a:xfrm>
            <a:off x="0" y="-1"/>
            <a:ext cx="2135560" cy="6858001"/>
          </a:xfrm>
          <a:prstGeom prst="rect">
            <a:avLst/>
          </a:prstGeom>
        </p:spPr>
      </p:pic>
      <p:sp>
        <p:nvSpPr>
          <p:cNvPr id="9" name="Textplatzhalter 1">
            <a:extLst>
              <a:ext uri="{FF2B5EF4-FFF2-40B4-BE49-F238E27FC236}">
                <a16:creationId xmlns:a16="http://schemas.microsoft.com/office/drawing/2014/main" id="{57875471-AC32-9D67-13A2-3E91AE5B89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228" y="2580359"/>
            <a:ext cx="9721080" cy="1631790"/>
          </a:xfrm>
        </p:spPr>
        <p:txBody>
          <a:bodyPr anchor="ctr"/>
          <a:lstStyle>
            <a:lvl1pPr marL="0" indent="0" algn="ctr">
              <a:buNone/>
              <a:defRPr sz="4000" b="1"/>
            </a:lvl1pPr>
          </a:lstStyle>
          <a:p>
            <a:r>
              <a:rPr lang="en-US" dirty="0"/>
              <a:t>Thank you for your attention</a:t>
            </a:r>
            <a:endParaRPr lang="de-CH" dirty="0"/>
          </a:p>
        </p:txBody>
      </p:sp>
      <p:sp>
        <p:nvSpPr>
          <p:cNvPr id="10" name="Textplatzhalter 28">
            <a:extLst>
              <a:ext uri="{FF2B5EF4-FFF2-40B4-BE49-F238E27FC236}">
                <a16:creationId xmlns:a16="http://schemas.microsoft.com/office/drawing/2014/main" id="{E862282E-E758-9B87-0330-C85DA03D9C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6918" y="4628521"/>
            <a:ext cx="3490359" cy="851971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dirty="0"/>
              <a:t>Comments, links, etc.</a:t>
            </a:r>
            <a:endParaRPr lang="de-CH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40FA79C-76D0-7AE3-DBD9-998A1D908EDF}"/>
              </a:ext>
            </a:extLst>
          </p:cNvPr>
          <p:cNvSpPr txBox="1"/>
          <p:nvPr userDrawn="1"/>
        </p:nvSpPr>
        <p:spPr>
          <a:xfrm>
            <a:off x="9696400" y="6061651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u="none" dirty="0">
                <a:ln>
                  <a:noFill/>
                </a:ln>
                <a:solidFill>
                  <a:schemeClr val="bg2"/>
                </a:solidFill>
                <a:latin typeface="+mn-lt"/>
              </a:rPr>
              <a:t>Star.admin.ch </a:t>
            </a:r>
          </a:p>
        </p:txBody>
      </p:sp>
      <p:sp>
        <p:nvSpPr>
          <p:cNvPr id="6" name="Rechteck 5">
            <a:hlinkClick r:id="rId7"/>
            <a:extLst>
              <a:ext uri="{FF2B5EF4-FFF2-40B4-BE49-F238E27FC236}">
                <a16:creationId xmlns:a16="http://schemas.microsoft.com/office/drawing/2014/main" id="{81FF0562-203A-1003-9879-5DAA09785056}"/>
              </a:ext>
            </a:extLst>
          </p:cNvPr>
          <p:cNvSpPr/>
          <p:nvPr userDrawn="1"/>
        </p:nvSpPr>
        <p:spPr bwMode="auto">
          <a:xfrm>
            <a:off x="9678619" y="6068871"/>
            <a:ext cx="1790473" cy="40765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1" name="Text Box 32">
            <a:extLst>
              <a:ext uri="{FF2B5EF4-FFF2-40B4-BE49-F238E27FC236}">
                <a16:creationId xmlns:a16="http://schemas.microsoft.com/office/drawing/2014/main" id="{8582C5EF-1D8C-F901-83F8-768EEB80B0B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sz="800" dirty="0">
                <a:latin typeface="Arial" charset="0"/>
              </a:rPr>
              <a:t>StAR is a joint project run by the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federal offices: Federal Office of Public Health FOPH, Federal Food Safety and Veterinary Office FSVO, Federal Office for Agriculture FOAG, Federal Office for the Environment FOEN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79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17517" y="6296024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</a:defRPr>
            </a:lvl1pPr>
          </a:lstStyle>
          <a:p>
            <a:fld id="{F7FC6191-C96F-4DC3-90CC-04C97562C25F}" type="slidenum">
              <a:rPr lang="de-CH"/>
              <a:pPr/>
              <a:t>‹Nr.›</a:t>
            </a:fld>
            <a:endParaRPr lang="de-CH" dirty="0"/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711200" y="304800"/>
            <a:ext cx="680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CA" sz="2400">
              <a:latin typeface="Arial" charset="0"/>
            </a:endParaRPr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title"/>
          </p:nvPr>
        </p:nvSpPr>
        <p:spPr bwMode="auto">
          <a:xfrm>
            <a:off x="1055439" y="323851"/>
            <a:ext cx="10622212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DER TITEL KANN EINZEILIG SEIN</a:t>
            </a:r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441" y="1449388"/>
            <a:ext cx="10622212" cy="454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8" r:id="rId3"/>
    <p:sldLayoutId id="2147483667" r:id="rId4"/>
    <p:sldLayoutId id="2147483655" r:id="rId5"/>
    <p:sldLayoutId id="2147483661" r:id="rId6"/>
    <p:sldLayoutId id="2147483662" r:id="rId7"/>
    <p:sldLayoutId id="2147483663" r:id="rId8"/>
    <p:sldLayoutId id="2147483670" r:id="rId9"/>
    <p:sldLayoutId id="2147483656" r:id="rId10"/>
    <p:sldLayoutId id="2147483657" r:id="rId11"/>
    <p:sldLayoutId id="2147483664" r:id="rId12"/>
    <p:sldLayoutId id="2147483650" r:id="rId13"/>
    <p:sldLayoutId id="2147483671" r:id="rId14"/>
    <p:sldLayoutId id="2147483652" r:id="rId15"/>
    <p:sldLayoutId id="2147483669" r:id="rId16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lr>
          <a:schemeClr val="bg1">
            <a:lumMod val="50000"/>
            <a:lumOff val="50000"/>
          </a:schemeClr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lr>
          <a:srgbClr val="B2B2B2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lr>
          <a:srgbClr val="C0C0C0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ct val="150000"/>
        </a:lnSpc>
        <a:spcBef>
          <a:spcPct val="20000"/>
        </a:spcBef>
        <a:spcAft>
          <a:spcPct val="0"/>
        </a:spcAft>
        <a:buClr>
          <a:srgbClr val="DDDDDD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5EF209-E4E9-3B75-4858-5A4C0490FD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1A5C43A-6C15-3779-28EB-B4CCF9462C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28649785"/>
      </p:ext>
    </p:extLst>
  </p:cSld>
  <p:clrMapOvr>
    <a:masterClrMapping/>
  </p:clrMapOvr>
</p:sld>
</file>

<file path=ppt/theme/theme1.xml><?xml version="1.0" encoding="utf-8"?>
<a:theme xmlns:a="http://schemas.openxmlformats.org/drawingml/2006/main" name="PPT_Vorlage_StAR">
  <a:themeElements>
    <a:clrScheme name="STAR PPT">
      <a:dk1>
        <a:srgbClr val="000000"/>
      </a:dk1>
      <a:lt1>
        <a:srgbClr val="000000"/>
      </a:lt1>
      <a:dk2>
        <a:srgbClr val="FFFFFF"/>
      </a:dk2>
      <a:lt2>
        <a:srgbClr val="FFFFFF"/>
      </a:lt2>
      <a:accent1>
        <a:srgbClr val="828282"/>
      </a:accent1>
      <a:accent2>
        <a:srgbClr val="52499F"/>
      </a:accent2>
      <a:accent3>
        <a:srgbClr val="999A3C"/>
      </a:accent3>
      <a:accent4>
        <a:srgbClr val="619F46"/>
      </a:accent4>
      <a:accent5>
        <a:srgbClr val="000000"/>
      </a:accent5>
      <a:accent6>
        <a:srgbClr val="D7D7D2"/>
      </a:accent6>
      <a:hlink>
        <a:srgbClr val="0070C0"/>
      </a:hlink>
      <a:folHlink>
        <a:srgbClr val="7030A0"/>
      </a:folHlink>
    </a:clrScheme>
    <a:fontScheme name="StAR PPT">
      <a:majorFont>
        <a:latin typeface="Cambria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K_Vorlagen_Beam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B9E2E638479746BA81E38CA0E54466" ma:contentTypeVersion="18" ma:contentTypeDescription="Ein neues Dokument erstellen." ma:contentTypeScope="" ma:versionID="c5a2da70a85219d11fe23039ad2b78d7">
  <xsd:schema xmlns:xsd="http://www.w3.org/2001/XMLSchema" xmlns:xs="http://www.w3.org/2001/XMLSchema" xmlns:p="http://schemas.microsoft.com/office/2006/metadata/properties" xmlns:ns2="1b7470e6-bb17-47d9-b24b-8f77ea4bfeab" xmlns:ns3="fe5c4206-c059-467e-bc2b-16b1bcccddba" targetNamespace="http://schemas.microsoft.com/office/2006/metadata/properties" ma:root="true" ma:fieldsID="d1dd679a5765d2eb5725a30749c3a4cd" ns2:_="" ns3:_="">
    <xsd:import namespace="1b7470e6-bb17-47d9-b24b-8f77ea4bfeab"/>
    <xsd:import namespace="fe5c4206-c059-467e-bc2b-16b1bcccdd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e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470e6-bb17-47d9-b24b-8f77ea4bfe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de2b5d56-990f-4df0-95cd-7ef9d88613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e" ma:index="22" nillable="true" ma:displayName="e" ma:format="Dropdown" ma:internalName="e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c4206-c059-467e-bc2b-16b1bcccddb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0a1fcd9-f6e6-4f4d-b37f-3d02764a1364}" ma:internalName="TaxCatchAll" ma:showField="CatchAllData" ma:web="fe5c4206-c059-467e-bc2b-16b1bcccdd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5c4206-c059-467e-bc2b-16b1bcccddba" xsi:nil="true"/>
    <e xmlns="1b7470e6-bb17-47d9-b24b-8f77ea4bfeab" xsi:nil="true"/>
    <lcf76f155ced4ddcb4097134ff3c332f xmlns="1b7470e6-bb17-47d9-b24b-8f77ea4bfea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BB6E642-7965-4406-9589-D84BBFF73E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FFB0CE-123D-4F7A-A72B-67179309E8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7470e6-bb17-47d9-b24b-8f77ea4bfeab"/>
    <ds:schemaRef ds:uri="fe5c4206-c059-467e-bc2b-16b1bcccdd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DBAD80C-9064-4D91-84E9-0D526681EC8B}">
  <ds:schemaRefs>
    <ds:schemaRef ds:uri="http://schemas.microsoft.com/office/2006/metadata/properties"/>
    <ds:schemaRef ds:uri="http://schemas.microsoft.com/office/infopath/2007/PartnerControls"/>
    <ds:schemaRef ds:uri="fe5c4206-c059-467e-bc2b-16b1bcccddba"/>
    <ds:schemaRef ds:uri="1b7470e6-bb17-47d9-b24b-8f77ea4bfea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Times</vt:lpstr>
      <vt:lpstr>PPT_Vorlage_StAR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Janine Simmen</dc:creator>
  <cp:lastModifiedBy>Frey Tobias BAG</cp:lastModifiedBy>
  <cp:revision>55</cp:revision>
  <cp:lastPrinted>2025-09-15T06:28:41Z</cp:lastPrinted>
  <dcterms:created xsi:type="dcterms:W3CDTF">2025-09-12T15:37:32Z</dcterms:created>
  <dcterms:modified xsi:type="dcterms:W3CDTF">2025-10-10T08:11:37Z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SC#COOSYSTEM@1.1:Container">
    <vt:lpwstr>COO.2045.100.7.481818</vt:lpwstr>
  </property>
  <property fmtid="{D5CDD505-2E9C-101B-9397-08002B2CF9AE}" pid="3" name="FSC#COOELAK@1.1001:Subject">
    <vt:lpwstr/>
  </property>
  <property fmtid="{D5CDD505-2E9C-101B-9397-08002B2CF9AE}" pid="4" name="FSC#COOELAK@1.1001:FileReference">
    <vt:lpwstr>CD_Allg (2005-17336/03/02/03/01)</vt:lpwstr>
  </property>
  <property fmtid="{D5CDD505-2E9C-101B-9397-08002B2CF9AE}" pid="5" name="FSC#COOELAK@1.1001:FileRefYear">
    <vt:lpwstr>2005</vt:lpwstr>
  </property>
  <property fmtid="{D5CDD505-2E9C-101B-9397-08002B2CF9AE}" pid="6" name="FSC#COOELAK@1.1001:FileRefOrdinal">
    <vt:lpwstr>17780</vt:lpwstr>
  </property>
  <property fmtid="{D5CDD505-2E9C-101B-9397-08002B2CF9AE}" pid="7" name="FSC#COOELAK@1.1001:FileRefOU">
    <vt:lpwstr>Direktion</vt:lpwstr>
  </property>
  <property fmtid="{D5CDD505-2E9C-101B-9397-08002B2CF9AE}" pid="8" name="FSC#COOELAK@1.1001:Organization">
    <vt:lpwstr/>
  </property>
  <property fmtid="{D5CDD505-2E9C-101B-9397-08002B2CF9AE}" pid="9" name="FSC#COOELAK@1.1001:Owner">
    <vt:lpwstr> Küpfer</vt:lpwstr>
  </property>
  <property fmtid="{D5CDD505-2E9C-101B-9397-08002B2CF9AE}" pid="10" name="FSC#COOELAK@1.1001:OwnerExtension">
    <vt:lpwstr/>
  </property>
  <property fmtid="{D5CDD505-2E9C-101B-9397-08002B2CF9AE}" pid="11" name="FSC#COOELAK@1.1001:OwnerFaxExtension">
    <vt:lpwstr/>
  </property>
  <property fmtid="{D5CDD505-2E9C-101B-9397-08002B2CF9AE}" pid="12" name="FSC#COOELAK@1.1001:DispatchedBy">
    <vt:lpwstr/>
  </property>
  <property fmtid="{D5CDD505-2E9C-101B-9397-08002B2CF9AE}" pid="13" name="FSC#COOELAK@1.1001:DispatchedAt">
    <vt:lpwstr/>
  </property>
  <property fmtid="{D5CDD505-2E9C-101B-9397-08002B2CF9AE}" pid="14" name="FSC#COOELAK@1.1001:ApprovedBy">
    <vt:lpwstr/>
  </property>
  <property fmtid="{D5CDD505-2E9C-101B-9397-08002B2CF9AE}" pid="15" name="FSC#COOELAK@1.1001:ApprovedAt">
    <vt:lpwstr/>
  </property>
  <property fmtid="{D5CDD505-2E9C-101B-9397-08002B2CF9AE}" pid="16" name="FSC#COOELAK@1.1001:Department">
    <vt:lpwstr>Qualitätsmanagement (QM)</vt:lpwstr>
  </property>
  <property fmtid="{D5CDD505-2E9C-101B-9397-08002B2CF9AE}" pid="17" name="FSC#COOELAK@1.1001:CreatedAt">
    <vt:lpwstr>23.11.2005 15:18:45</vt:lpwstr>
  </property>
  <property fmtid="{D5CDD505-2E9C-101B-9397-08002B2CF9AE}" pid="18" name="FSC#COOELAK@1.1001:OU">
    <vt:lpwstr>Qualitätsmanagement (QM)</vt:lpwstr>
  </property>
  <property fmtid="{D5CDD505-2E9C-101B-9397-08002B2CF9AE}" pid="19" name="FSC#COOELAK@1.1001:Priority">
    <vt:lpwstr/>
  </property>
  <property fmtid="{D5CDD505-2E9C-101B-9397-08002B2CF9AE}" pid="20" name="FSC#COOELAK@1.1001:ObjBarCode">
    <vt:lpwstr>*COO.2045.100.7.481818*</vt:lpwstr>
  </property>
  <property fmtid="{D5CDD505-2E9C-101B-9397-08002B2CF9AE}" pid="21" name="FSC#COOELAK@1.1001:RefBarCode">
    <vt:lpwstr>*PowerPoint_Praesentationsvorlage d.pot*</vt:lpwstr>
  </property>
  <property fmtid="{D5CDD505-2E9C-101B-9397-08002B2CF9AE}" pid="22" name="FSC#COOELAK@1.1001:FileRefBarCode">
    <vt:lpwstr>*CD_Allg (2005-17336/03/02/03/01)*</vt:lpwstr>
  </property>
  <property fmtid="{D5CDD505-2E9C-101B-9397-08002B2CF9AE}" pid="23" name="FSC#COOELAK@1.1001:ExternalRef">
    <vt:lpwstr/>
  </property>
  <property fmtid="{D5CDD505-2E9C-101B-9397-08002B2CF9AE}" pid="24" name="ContentTypeId">
    <vt:lpwstr>0x010100A0B9E2E638479746BA81E38CA0E54466</vt:lpwstr>
  </property>
  <property fmtid="{D5CDD505-2E9C-101B-9397-08002B2CF9AE}" pid="25" name="MSIP_Label_aa112399-b73b-40c1-8af2-919b124b9d91_Enabled">
    <vt:lpwstr>true</vt:lpwstr>
  </property>
  <property fmtid="{D5CDD505-2E9C-101B-9397-08002B2CF9AE}" pid="26" name="MSIP_Label_aa112399-b73b-40c1-8af2-919b124b9d91_SetDate">
    <vt:lpwstr>2025-10-01T13:56:45Z</vt:lpwstr>
  </property>
  <property fmtid="{D5CDD505-2E9C-101B-9397-08002B2CF9AE}" pid="27" name="MSIP_Label_aa112399-b73b-40c1-8af2-919b124b9d91_Method">
    <vt:lpwstr>Privileged</vt:lpwstr>
  </property>
  <property fmtid="{D5CDD505-2E9C-101B-9397-08002B2CF9AE}" pid="28" name="MSIP_Label_aa112399-b73b-40c1-8af2-919b124b9d91_Name">
    <vt:lpwstr>L2</vt:lpwstr>
  </property>
  <property fmtid="{D5CDD505-2E9C-101B-9397-08002B2CF9AE}" pid="29" name="MSIP_Label_aa112399-b73b-40c1-8af2-919b124b9d91_SiteId">
    <vt:lpwstr>6ae27add-8276-4a38-88c1-3a9c1f973767</vt:lpwstr>
  </property>
  <property fmtid="{D5CDD505-2E9C-101B-9397-08002B2CF9AE}" pid="30" name="MSIP_Label_aa112399-b73b-40c1-8af2-919b124b9d91_ActionId">
    <vt:lpwstr>924143a5-0c4e-4b8f-ba20-0f0373fdc7dc</vt:lpwstr>
  </property>
  <property fmtid="{D5CDD505-2E9C-101B-9397-08002B2CF9AE}" pid="31" name="MSIP_Label_aa112399-b73b-40c1-8af2-919b124b9d91_ContentBits">
    <vt:lpwstr>0</vt:lpwstr>
  </property>
  <property fmtid="{D5CDD505-2E9C-101B-9397-08002B2CF9AE}" pid="32" name="MSIP_Label_aa112399-b73b-40c1-8af2-919b124b9d91_Tag">
    <vt:lpwstr>10, 0, 1, 1</vt:lpwstr>
  </property>
</Properties>
</file>